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22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6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45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15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87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5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6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14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24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7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C7CD-BE51-4C4B-BA8C-4D317FC3A3A9}" type="datetimeFigureOut">
              <a:rPr lang="cs-CZ" smtClean="0"/>
              <a:t>20.1.2016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9539D-4B4D-48DD-B714-F6746B9B2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11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26516" y="971550"/>
            <a:ext cx="10097036" cy="4686300"/>
          </a:xfrm>
        </p:spPr>
        <p:txBody>
          <a:bodyPr anchor="t">
            <a:normAutofit/>
          </a:bodyPr>
          <a:lstStyle/>
          <a:p>
            <a:r>
              <a:rPr lang="cs-CZ" sz="7200" u="sng" dirty="0" smtClean="0"/>
              <a:t>Geometrická nivelace ze středu</a:t>
            </a:r>
            <a:br>
              <a:rPr lang="cs-CZ" sz="7200" u="sng" dirty="0" smtClean="0"/>
            </a:br>
            <a:r>
              <a:rPr lang="cs-CZ" sz="7200" u="sng" dirty="0" smtClean="0"/>
              <a:t/>
            </a:r>
            <a:br>
              <a:rPr lang="cs-CZ" sz="7200" u="sng" dirty="0" smtClean="0"/>
            </a:br>
            <a:r>
              <a:rPr lang="cs-CZ" sz="7200" dirty="0" smtClean="0"/>
              <a:t>    								</a:t>
            </a:r>
            <a:r>
              <a:rPr lang="cs-CZ" sz="2400" dirty="0" smtClean="0"/>
              <a:t>Daniel </a:t>
            </a:r>
            <a:r>
              <a:rPr lang="cs-CZ" sz="2400" dirty="0" err="1" smtClean="0"/>
              <a:t>Čaban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3452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564" y="742950"/>
            <a:ext cx="10431236" cy="5731329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	</a:t>
            </a:r>
            <a:r>
              <a:rPr lang="cs-CZ" sz="2800" u="sng" dirty="0" smtClean="0"/>
              <a:t>Zdroje:</a:t>
            </a:r>
            <a:br>
              <a:rPr lang="cs-CZ" sz="2800" u="sng" dirty="0" smtClean="0"/>
            </a:br>
            <a:r>
              <a:rPr lang="cs-CZ" sz="2400" dirty="0" smtClean="0"/>
              <a:t>- www.wikipedie.org</a:t>
            </a:r>
            <a:br>
              <a:rPr lang="cs-CZ" sz="2400" dirty="0" smtClean="0"/>
            </a:br>
            <a:r>
              <a:rPr lang="cs-CZ" sz="2400" dirty="0" smtClean="0"/>
              <a:t>- Sešit</a:t>
            </a:r>
            <a:br>
              <a:rPr lang="cs-CZ" sz="2400" dirty="0" smtClean="0"/>
            </a:br>
            <a:r>
              <a:rPr lang="cs-CZ" sz="2400" dirty="0" smtClean="0"/>
              <a:t>- </a:t>
            </a:r>
            <a:r>
              <a:rPr lang="cs-CZ" sz="2400" dirty="0" smtClean="0">
                <a:solidFill>
                  <a:srgbClr val="000000"/>
                </a:solidFill>
              </a:rPr>
              <a:t>Focení </a:t>
            </a:r>
            <a:r>
              <a:rPr lang="cs-CZ" sz="2400" dirty="0">
                <a:solidFill>
                  <a:srgbClr val="000000"/>
                </a:solidFill>
              </a:rPr>
              <a:t>při školním měření</a:t>
            </a:r>
            <a:r>
              <a:rPr lang="cs-CZ" sz="2800" dirty="0">
                <a:solidFill>
                  <a:srgbClr val="000000"/>
                </a:solidFill>
                <a:latin typeface="Trebuchet MS" charset="0"/>
              </a:rPr>
              <a:t/>
            </a:r>
            <a:br>
              <a:rPr lang="cs-CZ" sz="2800" dirty="0">
                <a:solidFill>
                  <a:srgbClr val="000000"/>
                </a:solidFill>
                <a:latin typeface="Trebuchet MS" charset="0"/>
              </a:rPr>
            </a:br>
            <a:r>
              <a:rPr lang="cs-CZ" sz="2800" u="sng" dirty="0" smtClean="0"/>
              <a:t/>
            </a:r>
            <a:br>
              <a:rPr lang="cs-CZ" sz="2800" u="sng" dirty="0" smtClean="0"/>
            </a:b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98491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228" y="515155"/>
            <a:ext cx="10515600" cy="61689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500" dirty="0" smtClean="0"/>
              <a:t>- Geometrická nivelace využívá body, které se nazývají </a:t>
            </a:r>
            <a:r>
              <a:rPr lang="cs-CZ" sz="2500" dirty="0" err="1" smtClean="0"/>
              <a:t>přestavové</a:t>
            </a: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- Mezi tyto body se umístí nivelační stroj(2)</a:t>
            </a:r>
            <a:br>
              <a:rPr lang="cs-CZ" sz="2500" dirty="0" smtClean="0"/>
            </a:br>
            <a:r>
              <a:rPr lang="cs-CZ" sz="2500" dirty="0" smtClean="0"/>
              <a:t>- na bodech je postavena nivelační lať(1,3)</a:t>
            </a:r>
            <a:br>
              <a:rPr lang="cs-CZ" sz="2500" dirty="0" smtClean="0"/>
            </a:b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- z…čtení vzad</a:t>
            </a:r>
            <a:br>
              <a:rPr lang="cs-CZ" sz="2500" dirty="0" smtClean="0"/>
            </a:br>
            <a:r>
              <a:rPr lang="cs-CZ" sz="2500" dirty="0" smtClean="0"/>
              <a:t>- p…čtení vpřed</a:t>
            </a:r>
            <a:br>
              <a:rPr lang="cs-CZ" sz="2500" dirty="0" smtClean="0"/>
            </a:br>
            <a:r>
              <a:rPr lang="cs-CZ" sz="2500" dirty="0" smtClean="0"/>
              <a:t>- výsledkem měření je:</a:t>
            </a:r>
            <a:br>
              <a:rPr lang="cs-CZ" sz="2500" dirty="0" smtClean="0"/>
            </a:br>
            <a:r>
              <a:rPr lang="el-GR" sz="2500" dirty="0" smtClean="0"/>
              <a:t>Δ</a:t>
            </a:r>
            <a:r>
              <a:rPr lang="cs-CZ" sz="2500" dirty="0" smtClean="0"/>
              <a:t>V</a:t>
            </a:r>
            <a:r>
              <a:rPr lang="cs-CZ" sz="1800" dirty="0" smtClean="0"/>
              <a:t>AB</a:t>
            </a:r>
            <a:r>
              <a:rPr lang="cs-CZ" sz="2500" dirty="0" smtClean="0"/>
              <a:t> = z - p</a:t>
            </a:r>
            <a:r>
              <a:rPr lang="cs-CZ" sz="2500" dirty="0"/>
              <a:t/>
            </a:r>
            <a:br>
              <a:rPr lang="cs-CZ" sz="2500" dirty="0"/>
            </a:br>
            <a:endParaRPr lang="cs-CZ" sz="2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5" y="2294164"/>
            <a:ext cx="6515786" cy="45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677696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600" b="1" u="sng" dirty="0" smtClean="0"/>
              <a:t>Pomůcky:</a:t>
            </a:r>
            <a:br>
              <a:rPr lang="cs-CZ" sz="3600" b="1" u="sng" dirty="0" smtClean="0"/>
            </a:br>
            <a:r>
              <a:rPr lang="cs-CZ" sz="3200" dirty="0" smtClean="0"/>
              <a:t>	</a:t>
            </a:r>
            <a:r>
              <a:rPr lang="cs-CZ" sz="3200" u="sng" dirty="0" smtClean="0"/>
              <a:t>Nivelační stroj: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a) S nivelační libelou- starší typ</a:t>
            </a:r>
            <a:br>
              <a:rPr lang="cs-CZ" sz="2800" dirty="0" smtClean="0"/>
            </a:br>
            <a:r>
              <a:rPr lang="cs-CZ" sz="2800" dirty="0" smtClean="0"/>
              <a:t>b) S kompenzátorem- moderní konstrukce , kompenzátor je zařízení, které 	samočinně urovná záměrnou přímku do vodorovné polohy</a:t>
            </a:r>
            <a:br>
              <a:rPr lang="cs-CZ" sz="2800" dirty="0" smtClean="0"/>
            </a:br>
            <a:r>
              <a:rPr lang="cs-CZ" sz="2800" dirty="0" smtClean="0"/>
              <a:t>	(princip kyvadla).</a:t>
            </a:r>
            <a:br>
              <a:rPr lang="cs-CZ" sz="2800" dirty="0" smtClean="0"/>
            </a:br>
            <a:r>
              <a:rPr lang="cs-CZ" sz="2800" dirty="0" smtClean="0"/>
              <a:t>-Nivelační stroj se urovnává:</a:t>
            </a:r>
            <a:br>
              <a:rPr lang="cs-CZ" sz="2800" dirty="0" smtClean="0"/>
            </a:br>
            <a:r>
              <a:rPr lang="cs-CZ" sz="2800" dirty="0" smtClean="0"/>
              <a:t> a) pomocí stavěcích šroubů</a:t>
            </a:r>
            <a:br>
              <a:rPr lang="cs-CZ" sz="2800" dirty="0" smtClean="0"/>
            </a:br>
            <a:r>
              <a:rPr lang="cs-CZ" sz="2800" dirty="0" smtClean="0"/>
              <a:t> b) pomocí </a:t>
            </a:r>
            <a:r>
              <a:rPr lang="cs-CZ" sz="2800" dirty="0"/>
              <a:t> stavěcích klínů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3600" b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79" y="3519152"/>
            <a:ext cx="3634728" cy="30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9065"/>
            <a:ext cx="10515600" cy="6563708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2700" dirty="0" smtClean="0"/>
              <a:t>	</a:t>
            </a:r>
            <a:r>
              <a:rPr lang="cs-CZ" sz="3100" u="sng" dirty="0" smtClean="0"/>
              <a:t>Stativ:</a:t>
            </a:r>
            <a:br>
              <a:rPr lang="cs-CZ" sz="3100" u="sng" dirty="0" smtClean="0"/>
            </a:br>
            <a:r>
              <a:rPr lang="cs-CZ" sz="2700" dirty="0" smtClean="0"/>
              <a:t>- pevný nebo skládací, zpravidla kovový</a:t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	</a:t>
            </a:r>
            <a:r>
              <a:rPr lang="cs-CZ" sz="3100" u="sng" dirty="0" smtClean="0"/>
              <a:t>Nivelační lať:</a:t>
            </a:r>
            <a:br>
              <a:rPr lang="cs-CZ" sz="3100" u="sng" dirty="0" smtClean="0"/>
            </a:br>
            <a:r>
              <a:rPr lang="cs-CZ" sz="2700" dirty="0" smtClean="0"/>
              <a:t>- 2 - 5m dlouhá, šířka 4-10 cm, má na sobě </a:t>
            </a:r>
            <a:r>
              <a:rPr lang="cs-CZ" sz="2700" dirty="0" smtClean="0"/>
              <a:t>  dělení: </a:t>
            </a:r>
            <a:r>
              <a:rPr lang="cs-CZ" sz="2700" dirty="0" smtClean="0"/>
              <a:t>po metru </a:t>
            </a:r>
            <a:br>
              <a:rPr lang="cs-CZ" sz="2700" dirty="0" smtClean="0"/>
            </a:br>
            <a:r>
              <a:rPr lang="cs-CZ" sz="2700" dirty="0" smtClean="0"/>
              <a:t>(liché černě a sudé červeně), po decimetrech a uvnitř po</a:t>
            </a:r>
            <a:br>
              <a:rPr lang="cs-CZ" sz="2700" dirty="0" smtClean="0"/>
            </a:br>
            <a:r>
              <a:rPr lang="cs-CZ" sz="2700" dirty="0" smtClean="0"/>
              <a:t> centimetrech a milimetry se odhadují.</a:t>
            </a:r>
            <a:br>
              <a:rPr lang="cs-CZ" sz="27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/>
              <a:t>	</a:t>
            </a:r>
            <a:r>
              <a:rPr lang="cs-CZ" sz="3100" u="sng" dirty="0" smtClean="0"/>
              <a:t>Nivelační podložka</a:t>
            </a:r>
            <a:br>
              <a:rPr lang="cs-CZ" sz="3100" u="sng" dirty="0" smtClean="0"/>
            </a:br>
            <a:r>
              <a:rPr lang="cs-CZ" sz="2700" dirty="0" smtClean="0"/>
              <a:t>- litinová, ve spodní části 3 hroty, v horní části </a:t>
            </a:r>
            <a:br>
              <a:rPr lang="cs-CZ" sz="2700" dirty="0" smtClean="0"/>
            </a:br>
            <a:r>
              <a:rPr lang="cs-CZ" sz="2700" dirty="0" smtClean="0"/>
              <a:t>1 výstupek na který se umístí nivelační lať.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	</a:t>
            </a:r>
            <a:endParaRPr lang="cs-CZ" sz="2900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98" y="159064"/>
            <a:ext cx="1506924" cy="24939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55" y="159064"/>
            <a:ext cx="3271235" cy="54348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72" y="4600374"/>
            <a:ext cx="2222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426" y="206062"/>
            <a:ext cx="7340957" cy="653602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	</a:t>
            </a:r>
            <a:r>
              <a:rPr lang="cs-CZ" sz="2800" u="sng" dirty="0" smtClean="0"/>
              <a:t>Olovnice:</a:t>
            </a:r>
            <a:br>
              <a:rPr lang="cs-CZ" sz="2800" u="sng" dirty="0" smtClean="0"/>
            </a:br>
            <a:r>
              <a:rPr lang="cs-CZ" sz="2800" dirty="0" smtClean="0"/>
              <a:t> </a:t>
            </a:r>
            <a:r>
              <a:rPr lang="cs-CZ" sz="2400" dirty="0" smtClean="0"/>
              <a:t>- mosazné nebo železné závaží zavěšené na provázku</a:t>
            </a:r>
            <a:br>
              <a:rPr lang="cs-CZ" sz="2400" dirty="0" smtClean="0"/>
            </a:br>
            <a:r>
              <a:rPr lang="cs-CZ" sz="2800" dirty="0"/>
              <a:t>	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	</a:t>
            </a:r>
            <a:r>
              <a:rPr lang="cs-CZ" sz="2800" u="sng" dirty="0" smtClean="0"/>
              <a:t>Postup při měření ze středu: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1) Postavení </a:t>
            </a:r>
            <a:r>
              <a:rPr lang="cs-CZ" sz="2400" dirty="0" smtClean="0"/>
              <a:t>stativu</a:t>
            </a:r>
            <a:br>
              <a:rPr lang="cs-CZ" sz="2400" dirty="0" smtClean="0"/>
            </a:br>
            <a:r>
              <a:rPr lang="cs-CZ" sz="2400" dirty="0" smtClean="0"/>
              <a:t>- při běžném technickém měření vzdálenost krokujeme</a:t>
            </a:r>
            <a:r>
              <a:rPr lang="cs-CZ" sz="2400" dirty="0" smtClean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-u přesné nivelace vzdálenost měříme a stroj </a:t>
            </a:r>
            <a:r>
              <a:rPr lang="cs-CZ" sz="2400" dirty="0" err="1" smtClean="0"/>
              <a:t>zcetrujeme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>-</a:t>
            </a:r>
            <a:r>
              <a:rPr lang="cs-CZ" sz="2400" dirty="0" smtClean="0"/>
              <a:t>stativ </a:t>
            </a:r>
            <a:r>
              <a:rPr lang="cs-CZ" sz="2400" dirty="0" smtClean="0"/>
              <a:t>postavíme tak, aby hrot olovnice směřoval nad vyznačený bod a upevníme na něj stroj</a:t>
            </a:r>
            <a:br>
              <a:rPr lang="cs-CZ" sz="2400" dirty="0" smtClean="0"/>
            </a:b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54" y="0"/>
            <a:ext cx="1316150" cy="19509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91" y="1409007"/>
            <a:ext cx="3751167" cy="59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304" y="125501"/>
            <a:ext cx="8397026" cy="6362163"/>
          </a:xfrm>
        </p:spPr>
        <p:txBody>
          <a:bodyPr anchor="t">
            <a:normAutofit/>
          </a:bodyPr>
          <a:lstStyle/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2) Urovnání alhidády do vodorovné </a:t>
            </a:r>
            <a:r>
              <a:rPr lang="cs-CZ" sz="2400" dirty="0" smtClean="0"/>
              <a:t>polohy-</a:t>
            </a:r>
            <a:r>
              <a:rPr lang="cs-CZ" sz="2400" dirty="0" err="1" smtClean="0"/>
              <a:t>horizontace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-pomocí stavěcích šroubů (podle pravidla: směr, kam se bude bublina pohybovat, je naznačen ukazováčkem pravé ruky)</a:t>
            </a:r>
            <a:r>
              <a:rPr lang="cs-CZ" sz="2800" u="sng" dirty="0" smtClean="0"/>
              <a:t/>
            </a:r>
            <a:br>
              <a:rPr lang="cs-CZ" sz="2800" u="sng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</a:t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970468"/>
            <a:ext cx="6091707" cy="34265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85" y="2410293"/>
            <a:ext cx="5309796" cy="29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063" y="193183"/>
            <a:ext cx="7881870" cy="666481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3) Zaostření dalekohledu a nitkového kříže</a:t>
            </a:r>
            <a:br>
              <a:rPr lang="cs-CZ" sz="2400" dirty="0" smtClean="0"/>
            </a:br>
            <a:r>
              <a:rPr lang="cs-CZ" sz="2400" dirty="0" smtClean="0"/>
              <a:t> - musíme zaostřit dalekohled tak, abychom mohly přečíst hodnoty na nivelační lati a zároveň nitkový kříž.</a:t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40" y="357322"/>
            <a:ext cx="3648008" cy="36480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2181326"/>
            <a:ext cx="7186411" cy="40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488" y="365125"/>
            <a:ext cx="7405352" cy="6280374"/>
          </a:xfrm>
        </p:spPr>
        <p:txBody>
          <a:bodyPr anchor="t">
            <a:normAutofit/>
          </a:bodyPr>
          <a:lstStyle/>
          <a:p>
            <a:r>
              <a:rPr lang="cs-CZ" sz="2400" dirty="0" smtClean="0"/>
              <a:t>4) Měření</a:t>
            </a:r>
            <a:br>
              <a:rPr lang="cs-CZ" sz="2400" dirty="0" smtClean="0"/>
            </a:br>
            <a:r>
              <a:rPr lang="cs-CZ" sz="2400" dirty="0" smtClean="0"/>
              <a:t> - 1.pomocník postaví nivelační lať na bod A, měřič provede měření vzad a zapíše naměřenou </a:t>
            </a:r>
            <a:r>
              <a:rPr lang="cs-CZ" sz="2400" dirty="0" smtClean="0"/>
              <a:t>hodnotu</a:t>
            </a:r>
            <a:br>
              <a:rPr lang="cs-CZ" sz="2400" dirty="0" smtClean="0"/>
            </a:br>
            <a:r>
              <a:rPr lang="cs-CZ" sz="2400" dirty="0" smtClean="0"/>
              <a:t>- následně provedeme měření vpřed na 2. pomocníka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7" y="2917065"/>
            <a:ext cx="7006106" cy="39409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99" y="1009291"/>
            <a:ext cx="4740401" cy="44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335" y="283335"/>
            <a:ext cx="7353837" cy="6400800"/>
          </a:xfrm>
        </p:spPr>
        <p:txBody>
          <a:bodyPr anchor="t">
            <a:normAutofit/>
          </a:bodyPr>
          <a:lstStyle/>
          <a:p>
            <a:r>
              <a:rPr lang="cs-CZ" sz="2400" dirty="0" smtClean="0"/>
              <a:t>- 2. pomocník postaví nivelační lať na bod B, měřič obrátí a znovu nastaví stroj, provede měření vpřed a zapíše naměřenou hodnotu</a:t>
            </a:r>
            <a:br>
              <a:rPr lang="cs-CZ" sz="2400" dirty="0" smtClean="0"/>
            </a:br>
            <a:r>
              <a:rPr lang="cs-CZ" sz="2400" dirty="0" smtClean="0"/>
              <a:t>- obě hodnoty se poté odečtou a získáme výškový rozdíl</a:t>
            </a:r>
            <a:br>
              <a:rPr lang="cs-CZ" sz="2400" dirty="0" smtClean="0"/>
            </a:br>
            <a:r>
              <a:rPr lang="cs-CZ" sz="2400" dirty="0" smtClean="0"/>
              <a:t>- toto měření se využívá </a:t>
            </a:r>
            <a:r>
              <a:rPr lang="cs-CZ" sz="2400" dirty="0" smtClean="0"/>
              <a:t>protože </a:t>
            </a:r>
            <a:r>
              <a:rPr lang="cs-CZ" sz="2400" dirty="0" smtClean="0"/>
              <a:t>eliminuje chybu delta a tím se zvýší přesnost měření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(tato chyba může vzniknout </a:t>
            </a:r>
            <a:r>
              <a:rPr lang="cs-CZ" sz="2400" dirty="0" smtClean="0"/>
              <a:t>při </a:t>
            </a:r>
            <a:r>
              <a:rPr lang="cs-CZ" sz="2400" dirty="0" smtClean="0"/>
              <a:t>neurovnání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nivelační libely  či poruše kompenzátoru-</a:t>
            </a:r>
            <a:br>
              <a:rPr lang="cs-CZ" sz="2400" dirty="0" smtClean="0"/>
            </a:br>
            <a:r>
              <a:rPr lang="cs-CZ" sz="2400" dirty="0" smtClean="0"/>
              <a:t>záměrná  přímka není </a:t>
            </a:r>
            <a:r>
              <a:rPr lang="cs-CZ" sz="2400" dirty="0" smtClean="0"/>
              <a:t>shodná s osou </a:t>
            </a:r>
            <a:r>
              <a:rPr lang="cs-CZ" sz="2400" dirty="0" smtClean="0"/>
              <a:t>libely,</a:t>
            </a:r>
            <a:br>
              <a:rPr lang="cs-CZ" sz="2400" dirty="0" smtClean="0"/>
            </a:br>
            <a:r>
              <a:rPr lang="cs-CZ" sz="2400" dirty="0" smtClean="0"/>
              <a:t> chyba se </a:t>
            </a:r>
            <a:r>
              <a:rPr lang="cs-CZ" sz="2400" dirty="0" smtClean="0"/>
              <a:t>při měření vzad přičte a při měření</a:t>
            </a:r>
            <a:br>
              <a:rPr lang="cs-CZ" sz="2400" dirty="0" smtClean="0"/>
            </a:br>
            <a:r>
              <a:rPr lang="cs-CZ" sz="2400" dirty="0" smtClean="0"/>
              <a:t>vpřed se zase odečte.</a:t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el-GR" sz="2400" dirty="0" smtClean="0"/>
              <a:t>Δ</a:t>
            </a:r>
            <a:r>
              <a:rPr lang="cs-CZ" sz="2400" dirty="0" smtClean="0"/>
              <a:t>- delta </a:t>
            </a:r>
            <a:br>
              <a:rPr lang="cs-CZ" sz="2400" dirty="0" smtClean="0"/>
            </a:br>
            <a:r>
              <a:rPr lang="el-GR" sz="2400" dirty="0"/>
              <a:t>Δ</a:t>
            </a:r>
            <a:r>
              <a:rPr lang="cs-CZ" sz="2400" dirty="0"/>
              <a:t>V</a:t>
            </a:r>
            <a:r>
              <a:rPr lang="cs-CZ" sz="1600" dirty="0"/>
              <a:t>AB</a:t>
            </a:r>
            <a:r>
              <a:rPr lang="cs-CZ" sz="2400" dirty="0"/>
              <a:t> = (</a:t>
            </a:r>
            <a:r>
              <a:rPr lang="cs-CZ" sz="2400" dirty="0" smtClean="0"/>
              <a:t>z+</a:t>
            </a:r>
            <a:r>
              <a:rPr lang="el-GR" sz="2400" dirty="0" smtClean="0"/>
              <a:t>Δ</a:t>
            </a:r>
            <a:r>
              <a:rPr lang="cs-CZ" sz="2400" dirty="0" smtClean="0"/>
              <a:t>) – </a:t>
            </a:r>
            <a:r>
              <a:rPr lang="cs-CZ" sz="2400" dirty="0"/>
              <a:t>(</a:t>
            </a:r>
            <a:r>
              <a:rPr lang="cs-CZ" sz="2400" dirty="0" smtClean="0"/>
              <a:t>p+</a:t>
            </a:r>
            <a:r>
              <a:rPr lang="el-GR" sz="2400" dirty="0" smtClean="0"/>
              <a:t>Δ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13" y="2017104"/>
            <a:ext cx="6515786" cy="48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51</Words>
  <Application>Microsoft Office PowerPoint</Application>
  <PresentationFormat>Širokoúhlá obrazovka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Motiv Office</vt:lpstr>
      <vt:lpstr>Geometrická nivelace ze středu              Daniel Čaban</vt:lpstr>
      <vt:lpstr>- Geometrická nivelace využívá body, které se nazývají přestavové - Mezi tyto body se umístí nivelační stroj(2) - na bodech je postavena nivelační lať(1,3)  - z…čtení vzad - p…čtení vpřed - výsledkem měření je: ΔVAB = z - p </vt:lpstr>
      <vt:lpstr>Pomůcky:  Nivelační stroj:  a) S nivelační libelou- starší typ b) S kompenzátorem- moderní konstrukce , kompenzátor je zařízení, které  samočinně urovná záměrnou přímku do vodorovné polohy  (princip kyvadla). -Nivelační stroj se urovnává:  a) pomocí stavěcích šroubů  b) pomocí  stavěcích klínů </vt:lpstr>
      <vt:lpstr> Stativ: - pevný nebo skládací, zpravidla kovový   Nivelační lať: - 2 - 5m dlouhá, šířka 4-10 cm, má na sobě   dělení: po metru  (liché černě a sudé červeně), po decimetrech a uvnitř po  centimetrech a milimetry se odhadují.   Nivelační podložka - litinová, ve spodní části 3 hroty, v horní části  1 výstupek na který se umístí nivelační lať.  </vt:lpstr>
      <vt:lpstr> Olovnice:  - mosazné nebo železné závaží zavěšené na provázku    Postup při měření ze středu: 1) Postavení stativu - při běžném technickém měření vzdálenost krokujeme  -u přesné nivelace vzdálenost měříme a stroj zcetrujeme -stativ postavíme tak, aby hrot olovnice směřoval nad vyznačený bod a upevníme na něj stroj </vt:lpstr>
      <vt:lpstr> 2) Urovnání alhidády do vodorovné polohy-horizontace -pomocí stavěcích šroubů (podle pravidla: směr, kam se bude bublina pohybovat, je naznačen ukazováčkem pravé ruky)         </vt:lpstr>
      <vt:lpstr>3) Zaostření dalekohledu a nitkového kříže  - musíme zaostřit dalekohled tak, abychom mohly přečíst hodnoty na nivelační lati a zároveň nitkový kříž. </vt:lpstr>
      <vt:lpstr>4) Měření  - 1.pomocník postaví nivelační lať na bod A, měřič provede měření vzad a zapíše naměřenou hodnotu - následně provedeme měření vpřed na 2. pomocníka </vt:lpstr>
      <vt:lpstr>- 2. pomocník postaví nivelační lať na bod B, měřič obrátí a znovu nastaví stroj, provede měření vpřed a zapíše naměřenou hodnotu - obě hodnoty se poté odečtou a získáme výškový rozdíl - toto měření se využívá protože eliminuje chybu delta a tím se zvýší přesnost měření  (tato chyba může vzniknout při neurovnání  nivelační libely  či poruše kompenzátoru- záměrná  přímka není shodná s osou libely,  chyba se při měření vzad přičte a při měření vpřed se zase odečte.  Δ- delta  ΔVAB = (z+Δ) – (p+Δ)</vt:lpstr>
      <vt:lpstr> Zdroje: - www.wikipedie.org - Sešit - Focení při školním měření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Geometrická nivelace ze středu</dc:title>
  <dc:creator>Daniel Čaban</dc:creator>
  <cp:lastModifiedBy>admin</cp:lastModifiedBy>
  <cp:revision>52</cp:revision>
  <dcterms:created xsi:type="dcterms:W3CDTF">2016-01-14T17:07:07Z</dcterms:created>
  <dcterms:modified xsi:type="dcterms:W3CDTF">2016-01-20T08:45:22Z</dcterms:modified>
</cp:coreProperties>
</file>